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20" r:id="rId6"/>
    <p:sldMasterId id="2147483732" r:id="rId7"/>
    <p:sldMasterId id="2147483744" r:id="rId8"/>
    <p:sldMasterId id="2147483756" r:id="rId9"/>
    <p:sldMasterId id="2147483768" r:id="rId10"/>
    <p:sldMasterId id="2147483780" r:id="rId11"/>
    <p:sldMasterId id="2147483792" r:id="rId12"/>
    <p:sldMasterId id="2147483804" r:id="rId13"/>
  </p:sldMasterIdLst>
  <p:sldIdLst>
    <p:sldId id="256" r:id="rId14"/>
    <p:sldId id="257" r:id="rId15"/>
    <p:sldId id="259" r:id="rId16"/>
    <p:sldId id="261" r:id="rId17"/>
    <p:sldId id="262" r:id="rId18"/>
    <p:sldId id="263" r:id="rId19"/>
    <p:sldId id="264" r:id="rId20"/>
    <p:sldId id="268" r:id="rId21"/>
    <p:sldId id="269" r:id="rId22"/>
    <p:sldId id="270" r:id="rId23"/>
    <p:sldId id="272" r:id="rId24"/>
    <p:sldId id="273" r:id="rId25"/>
    <p:sldId id="276" r:id="rId26"/>
    <p:sldId id="274" r:id="rId27"/>
    <p:sldId id="278" r:id="rId28"/>
    <p:sldId id="279" r:id="rId29"/>
    <p:sldId id="280" r:id="rId30"/>
    <p:sldId id="282" r:id="rId31"/>
    <p:sldId id="287" r:id="rId32"/>
    <p:sldId id="283" r:id="rId33"/>
    <p:sldId id="284" r:id="rId34"/>
    <p:sldId id="288" r:id="rId35"/>
    <p:sldId id="290" r:id="rId36"/>
    <p:sldId id="289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4B5C"/>
    <a:srgbClr val="2C7343"/>
    <a:srgbClr val="046334"/>
    <a:srgbClr val="004315"/>
    <a:srgbClr val="4907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25" d="100"/>
          <a:sy n="125" d="100"/>
        </p:scale>
        <p:origin x="-1944" y="-2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slide" Target="slides/slide11.xml"/><Relationship Id="rId25" Type="http://schemas.openxmlformats.org/officeDocument/2006/relationships/slide" Target="slides/slide12.xml"/><Relationship Id="rId26" Type="http://schemas.openxmlformats.org/officeDocument/2006/relationships/slide" Target="slides/slide13.xml"/><Relationship Id="rId27" Type="http://schemas.openxmlformats.org/officeDocument/2006/relationships/slide" Target="slides/slide14.xml"/><Relationship Id="rId28" Type="http://schemas.openxmlformats.org/officeDocument/2006/relationships/slide" Target="slides/slide15.xml"/><Relationship Id="rId2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17.xml"/><Relationship Id="rId31" Type="http://schemas.openxmlformats.org/officeDocument/2006/relationships/slide" Target="slides/slide18.xml"/><Relationship Id="rId32" Type="http://schemas.openxmlformats.org/officeDocument/2006/relationships/slide" Target="slides/slide19.xml"/><Relationship Id="rId9" Type="http://schemas.openxmlformats.org/officeDocument/2006/relationships/slideMaster" Target="slideMasters/slideMaster9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33" Type="http://schemas.openxmlformats.org/officeDocument/2006/relationships/slide" Target="slides/slide20.xml"/><Relationship Id="rId34" Type="http://schemas.openxmlformats.org/officeDocument/2006/relationships/slide" Target="slides/slide21.xml"/><Relationship Id="rId35" Type="http://schemas.openxmlformats.org/officeDocument/2006/relationships/slide" Target="slides/slide22.xml"/><Relationship Id="rId36" Type="http://schemas.openxmlformats.org/officeDocument/2006/relationships/slide" Target="slides/slide23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Relationship Id="rId13" Type="http://schemas.openxmlformats.org/officeDocument/2006/relationships/slideMaster" Target="slideMasters/slideMaster13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37" Type="http://schemas.openxmlformats.org/officeDocument/2006/relationships/slide" Target="slides/slide24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gif>
</file>

<file path=ppt/media/image21.png>
</file>

<file path=ppt/media/image22.png>
</file>

<file path=ppt/media/image23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011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8732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7555789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643802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093067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065740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246864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853294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48048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7593668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8381157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20418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62283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658365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121856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643593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812897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631114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842934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652324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8114232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963423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253540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834645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865716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78880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1099206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4355544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0726996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7747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9615281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933066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408371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49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5815667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6505038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90830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194937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777411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7685027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948625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703312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8536924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4296148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14189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519766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80822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9467541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6077019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1618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65482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86586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44465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37021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9230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054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46510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08825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662581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06007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28580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85879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00059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2668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70688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10516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381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068534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43142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27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498069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4165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255099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571615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18873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08305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82715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3735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296422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768060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12573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510525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74398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861612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073365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078925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816282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61239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8347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4117645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974321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052032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2853061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3200785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4337756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028580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515481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475517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19332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01015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22883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074541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16052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7914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593636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88179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5432637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79702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5741940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9025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2459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09493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180699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792917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407110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30281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554522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243840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243570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562798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3552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9927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768277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822576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944793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444702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492940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246290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218614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528616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926624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2898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5594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1000549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772815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208541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0594531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529569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9349465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602646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8468182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6167055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0541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1.xml"/></Relationships>
</file>

<file path=ppt/slideMasters/_rels/slideMaster1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1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5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2689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7143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83150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1082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06090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2895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21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72678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9923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1047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9853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BFE25-7EFE-4749-8322-42B03DD71505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12/4/17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81AEC-87D1-0642-A1AE-5863A88EEF54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0890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image" Target="../media/image23.g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alpha val="25000"/>
                  </a:schemeClr>
                </a:solidFill>
                <a:latin typeface="Lato Hairline"/>
                <a:cs typeface="Lato Hairline"/>
              </a:rPr>
              <a:t>@drewfustin | 2017.12.04</a:t>
            </a:r>
            <a:endParaRPr lang="en-US" dirty="0">
              <a:solidFill>
                <a:schemeClr val="bg1">
                  <a:alpha val="25000"/>
                </a:schemeClr>
              </a:solidFill>
              <a:latin typeface="Lato Hairline"/>
              <a:cs typeface="Lato Hairlin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5187" y="151616"/>
            <a:ext cx="83537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rgbClr val="FFFFFF">
                    <a:alpha val="60000"/>
                  </a:srgbClr>
                </a:solidFill>
                <a:latin typeface="Lato Black"/>
                <a:cs typeface="Lato Black"/>
              </a:rPr>
              <a:t>Interrupted </a:t>
            </a:r>
          </a:p>
          <a:p>
            <a:r>
              <a:rPr lang="en-US" sz="5000" dirty="0" smtClean="0">
                <a:solidFill>
                  <a:srgbClr val="FFFFFF">
                    <a:alpha val="60000"/>
                  </a:srgbClr>
                </a:solidFill>
                <a:latin typeface="Lato Black"/>
                <a:cs typeface="Lato Black"/>
              </a:rPr>
              <a:t>Time Series </a:t>
            </a:r>
          </a:p>
          <a:p>
            <a:r>
              <a:rPr lang="en-US" sz="5000" dirty="0" smtClean="0">
                <a:solidFill>
                  <a:srgbClr val="FFFFFF">
                    <a:alpha val="60000"/>
                  </a:srgbClr>
                </a:solidFill>
                <a:latin typeface="Lato Black"/>
                <a:cs typeface="Lato Black"/>
              </a:rPr>
              <a:t>Experiments </a:t>
            </a:r>
          </a:p>
          <a:p>
            <a:r>
              <a:rPr lang="en-US" sz="5000" dirty="0" smtClean="0">
                <a:solidFill>
                  <a:srgbClr val="FFFFFF">
                    <a:alpha val="60000"/>
                  </a:srgbClr>
                </a:solidFill>
                <a:latin typeface="Lato Black"/>
                <a:cs typeface="Lato Black"/>
              </a:rPr>
              <a:t>in Python</a:t>
            </a:r>
            <a:endParaRPr lang="en-US" sz="5000" dirty="0">
              <a:solidFill>
                <a:srgbClr val="FFFFFF">
                  <a:alpha val="60000"/>
                </a:srgbClr>
              </a:solidFill>
              <a:latin typeface="Lato Black"/>
              <a:cs typeface="Lato Blac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5187" y="3730305"/>
            <a:ext cx="83537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chemeClr val="bg1">
                    <a:alpha val="80000"/>
                  </a:schemeClr>
                </a:solidFill>
                <a:latin typeface="Lato Light"/>
                <a:cs typeface="Lato Light"/>
              </a:rPr>
              <a:t>Drew Fustin</a:t>
            </a:r>
          </a:p>
          <a:p>
            <a:r>
              <a:rPr lang="en-US" sz="3000" dirty="0" smtClean="0">
                <a:solidFill>
                  <a:schemeClr val="bg1">
                    <a:alpha val="80000"/>
                  </a:schemeClr>
                </a:solidFill>
                <a:latin typeface="Lato Light"/>
                <a:cs typeface="Lato Light"/>
              </a:rPr>
              <a:t>Automaton Data</a:t>
            </a:r>
          </a:p>
          <a:p>
            <a:r>
              <a:rPr lang="en-US" sz="3000" dirty="0" smtClean="0">
                <a:solidFill>
                  <a:schemeClr val="bg1">
                    <a:alpha val="80000"/>
                  </a:schemeClr>
                </a:solidFill>
                <a:latin typeface="Lato Light"/>
                <a:cs typeface="Lato Light"/>
              </a:rPr>
              <a:t>drewfustin@gmail.com</a:t>
            </a:r>
            <a:endParaRPr lang="en-US" sz="3000" dirty="0">
              <a:solidFill>
                <a:schemeClr val="bg1">
                  <a:alpha val="80000"/>
                </a:schemeClr>
              </a:solidFill>
              <a:latin typeface="Lato Light"/>
              <a:cs typeface="Lato Light"/>
            </a:endParaRPr>
          </a:p>
          <a:p>
            <a:r>
              <a:rPr lang="en-US" sz="3000" dirty="0" smtClean="0">
                <a:solidFill>
                  <a:schemeClr val="bg1">
                    <a:alpha val="80000"/>
                  </a:schemeClr>
                </a:solidFill>
                <a:latin typeface="Lato Light"/>
                <a:cs typeface="Lato Light"/>
              </a:rPr>
              <a:t>@drewfustin</a:t>
            </a:r>
            <a:endParaRPr lang="en-US" sz="3000" dirty="0">
              <a:solidFill>
                <a:schemeClr val="bg1">
                  <a:alpha val="80000"/>
                </a:schemeClr>
              </a:solidFill>
              <a:latin typeface="Lato Light"/>
              <a:cs typeface="Lato Ligh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9"/>
                    </a14:imgEffect>
                    <a14:imgEffect>
                      <a14:saturation sat="161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97473" y="365777"/>
            <a:ext cx="4644113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652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EEECE1">
                    <a:lumMod val="90000"/>
                    <a:alpha val="75000"/>
                  </a:srgbClr>
                </a:solidFill>
                <a:latin typeface="Lato Black"/>
                <a:cs typeface="Lato Black"/>
              </a:rPr>
              <a:t>Interrupted Time Series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5187" y="1629745"/>
            <a:ext cx="83537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rgbClr val="EEECE1">
                    <a:alpha val="80000"/>
                  </a:srgbClr>
                </a:solidFill>
                <a:latin typeface="Lato Light"/>
                <a:cs typeface="Lato Light"/>
              </a:rPr>
              <a:t>Related to</a:t>
            </a:r>
          </a:p>
          <a:p>
            <a:r>
              <a:rPr lang="en-US" sz="5000" dirty="0" smtClean="0">
                <a:solidFill>
                  <a:srgbClr val="EEECE1">
                    <a:alpha val="80000"/>
                  </a:srgbClr>
                </a:solidFill>
                <a:latin typeface="Lato Black"/>
                <a:cs typeface="Lato Black"/>
              </a:rPr>
              <a:t>regression discontinuity</a:t>
            </a:r>
            <a:endParaRPr lang="en-US" sz="5000" dirty="0">
              <a:solidFill>
                <a:srgbClr val="EEECE1">
                  <a:alpha val="80000"/>
                </a:srgbClr>
              </a:solidFill>
              <a:latin typeface="Lato Black"/>
              <a:cs typeface="Lato Black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5187" y="3713189"/>
            <a:ext cx="83537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EEECE1">
                    <a:alpha val="80000"/>
                  </a:srgbClr>
                </a:solidFill>
                <a:latin typeface="Lato Light"/>
                <a:cs typeface="Lato Light"/>
              </a:rPr>
              <a:t>as time is the running variable, </a:t>
            </a:r>
          </a:p>
          <a:p>
            <a:r>
              <a:rPr lang="en-US" sz="4000" dirty="0" smtClean="0">
                <a:solidFill>
                  <a:srgbClr val="EEECE1">
                    <a:alpha val="80000"/>
                  </a:srgbClr>
                </a:solidFill>
                <a:latin typeface="Lato Light"/>
                <a:cs typeface="Lato Light"/>
              </a:rPr>
              <a:t>it is not randomly assigned </a:t>
            </a:r>
          </a:p>
          <a:p>
            <a:r>
              <a:rPr lang="en-US" sz="4000" i="1" dirty="0" smtClean="0">
                <a:solidFill>
                  <a:srgbClr val="EEECE1">
                    <a:alpha val="80000"/>
                  </a:srgbClr>
                </a:solidFill>
                <a:latin typeface="Lato Light"/>
                <a:cs typeface="Lato Light"/>
              </a:rPr>
              <a:t>(required of RD design)</a:t>
            </a:r>
          </a:p>
        </p:txBody>
      </p:sp>
    </p:spTree>
    <p:extLst>
      <p:ext uri="{BB962C8B-B14F-4D97-AF65-F5344CB8AC3E}">
        <p14:creationId xmlns:p14="http://schemas.microsoft.com/office/powerpoint/2010/main" val="1478535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EEECE1">
                    <a:lumMod val="90000"/>
                    <a:alpha val="75000"/>
                  </a:srgbClr>
                </a:solidFill>
                <a:latin typeface="Lato Black"/>
                <a:cs typeface="Lato Black"/>
              </a:rPr>
              <a:t>Interrupted Time Series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" y="986846"/>
            <a:ext cx="91439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EEECE1">
                    <a:alpha val="80000"/>
                  </a:srgbClr>
                </a:solidFill>
                <a:latin typeface="Lato Light"/>
                <a:cs typeface="Lato Light"/>
              </a:rPr>
              <a:t>b</a:t>
            </a:r>
            <a:r>
              <a:rPr lang="en-US" sz="3000" dirty="0" smtClean="0">
                <a:solidFill>
                  <a:srgbClr val="EEECE1">
                    <a:alpha val="80000"/>
                  </a:srgbClr>
                </a:solidFill>
                <a:latin typeface="Lato Light"/>
                <a:cs typeface="Lato Light"/>
              </a:rPr>
              <a:t>asic idea #1: fit ARIMA + effect size </a:t>
            </a:r>
            <a:endParaRPr lang="en-US" sz="3000" i="1" dirty="0">
              <a:solidFill>
                <a:srgbClr val="EEECE1">
                  <a:alpha val="80000"/>
                </a:srgbClr>
              </a:solidFill>
              <a:latin typeface="Lato Light"/>
              <a:cs typeface="Lato Light"/>
            </a:endParaRPr>
          </a:p>
        </p:txBody>
      </p:sp>
      <p:pic>
        <p:nvPicPr>
          <p:cNvPr id="4" name="Picture 3" descr="IMG_446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0844"/>
            <a:ext cx="9144000" cy="453070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071549"/>
            <a:ext cx="5907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McCleary</a:t>
            </a:r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,</a:t>
            </a:r>
            <a:r>
              <a:rPr lang="en-US" dirty="0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 et al</a:t>
            </a:r>
          </a:p>
          <a:p>
            <a:r>
              <a:rPr lang="en-US" dirty="0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Design and Analysis of Time Series Experiments</a:t>
            </a:r>
            <a:endParaRPr lang="en-US" dirty="0">
              <a:solidFill>
                <a:prstClr val="white">
                  <a:alpha val="25000"/>
                </a:prstClr>
              </a:solidFill>
              <a:latin typeface="Lato Hairline"/>
              <a:cs typeface="Lato Hairline"/>
            </a:endParaRPr>
          </a:p>
        </p:txBody>
      </p:sp>
    </p:spTree>
    <p:extLst>
      <p:ext uri="{BB962C8B-B14F-4D97-AF65-F5344CB8AC3E}">
        <p14:creationId xmlns:p14="http://schemas.microsoft.com/office/powerpoint/2010/main" val="3515141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" y="1567175"/>
            <a:ext cx="9143999" cy="44033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EEECE1">
                    <a:lumMod val="90000"/>
                    <a:alpha val="75000"/>
                  </a:srgbClr>
                </a:solidFill>
                <a:latin typeface="Lato Black"/>
                <a:cs typeface="Lato Black"/>
              </a:rPr>
              <a:t>Interrupted Time Series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" y="986846"/>
            <a:ext cx="91439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EEECE1">
                    <a:alpha val="80000"/>
                  </a:srgbClr>
                </a:solidFill>
                <a:latin typeface="Lato Light"/>
                <a:cs typeface="Lato Light"/>
              </a:rPr>
              <a:t>basic </a:t>
            </a:r>
            <a:r>
              <a:rPr lang="en-US" sz="3000" dirty="0" smtClean="0">
                <a:solidFill>
                  <a:srgbClr val="EEECE1">
                    <a:alpha val="80000"/>
                  </a:srgbClr>
                </a:solidFill>
                <a:latin typeface="Lato Light"/>
                <a:cs typeface="Lato Light"/>
              </a:rPr>
              <a:t>idea #2: fit curves at discontinuity </a:t>
            </a:r>
            <a:endParaRPr lang="en-US" sz="3000" i="1" dirty="0">
              <a:solidFill>
                <a:srgbClr val="EEECE1">
                  <a:alpha val="80000"/>
                </a:srgbClr>
              </a:solidFill>
              <a:latin typeface="Lato Light"/>
              <a:cs typeface="Lato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" y="5915564"/>
            <a:ext cx="5907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Hausman</a:t>
            </a:r>
            <a:r>
              <a:rPr lang="en-US" dirty="0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 and </a:t>
            </a:r>
            <a:r>
              <a:rPr lang="en-US" dirty="0" err="1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Rapson</a:t>
            </a:r>
            <a:endParaRPr lang="en-US" dirty="0">
              <a:solidFill>
                <a:prstClr val="white">
                  <a:alpha val="25000"/>
                </a:prstClr>
              </a:solidFill>
              <a:latin typeface="Lato Hairline"/>
              <a:cs typeface="Lato Hairline"/>
            </a:endParaRPr>
          </a:p>
          <a:p>
            <a:r>
              <a:rPr lang="en-US" dirty="0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Regression Discontinuity in Time: Considerations for Empirical Applications</a:t>
            </a:r>
            <a:endParaRPr lang="en-US" dirty="0">
              <a:solidFill>
                <a:prstClr val="white">
                  <a:alpha val="25000"/>
                </a:prstClr>
              </a:solidFill>
              <a:latin typeface="Lato Hairline"/>
              <a:cs typeface="Lato Hairlin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610" y="1567174"/>
            <a:ext cx="6985184" cy="44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398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87" y="2922251"/>
            <a:ext cx="8649740" cy="3255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1F497D">
                    <a:lumMod val="20000"/>
                    <a:lumOff val="80000"/>
                    <a:alpha val="75000"/>
                  </a:srgbClr>
                </a:solidFill>
                <a:latin typeface="Lato Black"/>
                <a:cs typeface="Lato Black"/>
              </a:rPr>
              <a:t>Let’s Simulate Some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8215" y="1223682"/>
            <a:ext cx="83537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4F81BD">
                    <a:lumMod val="20000"/>
                    <a:lumOff val="80000"/>
                    <a:alpha val="80000"/>
                  </a:srgbClr>
                </a:solidFill>
                <a:latin typeface="Lato Bold"/>
                <a:cs typeface="Lato Bold"/>
              </a:rPr>
              <a:t>Homogeneous Poisson </a:t>
            </a:r>
          </a:p>
          <a:p>
            <a:r>
              <a:rPr lang="en-US" sz="5000" dirty="0">
                <a:solidFill>
                  <a:srgbClr val="4F81BD">
                    <a:lumMod val="20000"/>
                    <a:lumOff val="80000"/>
                    <a:alpha val="80000"/>
                  </a:srgbClr>
                </a:solidFill>
                <a:latin typeface="Lato Bold"/>
                <a:cs typeface="Lato Bold"/>
              </a:rPr>
              <a:t>Point Process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31159" y="2147012"/>
            <a:ext cx="5922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λ</a:t>
            </a:r>
            <a:r>
              <a:rPr lang="en-US" sz="4000" dirty="0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 is </a:t>
            </a:r>
            <a:r>
              <a:rPr lang="en-US" sz="4000" dirty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fixed in time</a:t>
            </a:r>
            <a:endParaRPr lang="en-US" sz="4000" i="1" dirty="0">
              <a:solidFill>
                <a:srgbClr val="DCE6F2">
                  <a:alpha val="80000"/>
                </a:srgbClr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833008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chemeClr val="tx2">
                    <a:lumMod val="20000"/>
                    <a:lumOff val="80000"/>
                    <a:alpha val="75000"/>
                  </a:schemeClr>
                </a:solidFill>
                <a:latin typeface="Lato Black"/>
                <a:cs typeface="Lato Black"/>
              </a:rPr>
              <a:t>Let’s Simulate Some Data</a:t>
            </a:r>
            <a:endParaRPr lang="en-US" sz="5000" dirty="0">
              <a:solidFill>
                <a:schemeClr val="tx2">
                  <a:lumMod val="20000"/>
                  <a:lumOff val="80000"/>
                  <a:alpha val="75000"/>
                </a:schemeClr>
              </a:solidFill>
              <a:latin typeface="Lato Black"/>
              <a:cs typeface="Lato Blac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8215" y="1223682"/>
            <a:ext cx="83537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4F81BD">
                    <a:lumMod val="20000"/>
                    <a:lumOff val="80000"/>
                    <a:alpha val="80000"/>
                  </a:srgbClr>
                </a:solidFill>
                <a:latin typeface="Lato Bold"/>
                <a:cs typeface="Lato Bold"/>
              </a:rPr>
              <a:t>Homogeneous Poisson </a:t>
            </a:r>
          </a:p>
          <a:p>
            <a:r>
              <a:rPr lang="en-US" sz="5000" dirty="0">
                <a:solidFill>
                  <a:srgbClr val="4F81BD">
                    <a:lumMod val="20000"/>
                    <a:lumOff val="80000"/>
                    <a:alpha val="80000"/>
                  </a:srgbClr>
                </a:solidFill>
                <a:latin typeface="Lato Bold"/>
                <a:cs typeface="Lato Bold"/>
              </a:rPr>
              <a:t>Point 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5186" y="3022900"/>
            <a:ext cx="378658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cumulatively add events distributed exponentially with rate 1/</a:t>
            </a:r>
            <a:r>
              <a:rPr lang="el-GR" sz="4000" dirty="0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λ</a:t>
            </a:r>
            <a:endParaRPr lang="en-US" sz="4000" i="1" dirty="0">
              <a:solidFill>
                <a:srgbClr val="DCE6F2">
                  <a:alpha val="80000"/>
                </a:srgbClr>
              </a:solidFill>
              <a:latin typeface="Lato Light"/>
              <a:cs typeface="Lato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31159" y="2147012"/>
            <a:ext cx="5922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λ</a:t>
            </a:r>
            <a:r>
              <a:rPr lang="en-US" sz="4000" dirty="0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 is </a:t>
            </a:r>
            <a:r>
              <a:rPr lang="en-US" sz="4000" dirty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fixed in time</a:t>
            </a:r>
            <a:endParaRPr lang="en-US" sz="4000" i="1" dirty="0">
              <a:solidFill>
                <a:srgbClr val="DCE6F2">
                  <a:alpha val="80000"/>
                </a:srgbClr>
              </a:solidFill>
              <a:latin typeface="Lato Light"/>
              <a:cs typeface="Lato Light"/>
            </a:endParaRPr>
          </a:p>
        </p:txBody>
      </p:sp>
      <p:pic>
        <p:nvPicPr>
          <p:cNvPr id="4" name="Picture 3" descr="downloa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914" y="2922251"/>
            <a:ext cx="4952050" cy="337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80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1F497D">
                    <a:lumMod val="20000"/>
                    <a:lumOff val="80000"/>
                    <a:alpha val="75000"/>
                  </a:srgbClr>
                </a:solidFill>
                <a:latin typeface="Lato Black"/>
                <a:cs typeface="Lato Black"/>
              </a:rPr>
              <a:t>Let’s Simulate Some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8215" y="1223682"/>
            <a:ext cx="83537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4F81BD">
                    <a:lumMod val="20000"/>
                    <a:lumOff val="80000"/>
                    <a:alpha val="80000"/>
                  </a:srgbClr>
                </a:solidFill>
                <a:latin typeface="Lato Bold"/>
                <a:cs typeface="Lato Bold"/>
              </a:rPr>
              <a:t>Nonhomogeneous Poisson </a:t>
            </a:r>
          </a:p>
          <a:p>
            <a:r>
              <a:rPr lang="en-US" sz="5000" dirty="0">
                <a:solidFill>
                  <a:srgbClr val="4F81BD">
                    <a:lumMod val="20000"/>
                    <a:lumOff val="80000"/>
                    <a:alpha val="80000"/>
                  </a:srgbClr>
                </a:solidFill>
                <a:latin typeface="Lato Bold"/>
                <a:cs typeface="Lato Bold"/>
              </a:rPr>
              <a:t>Point Process</a:t>
            </a:r>
          </a:p>
        </p:txBody>
      </p:sp>
      <p:pic>
        <p:nvPicPr>
          <p:cNvPr id="2" name="Picture 1" descr="i1534-7362-13-12-1-f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4898"/>
            <a:ext cx="9155244" cy="29182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03219" y="5803626"/>
            <a:ext cx="59749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 err="1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Sim</a:t>
            </a:r>
            <a:r>
              <a:rPr lang="en-US" sz="4000" dirty="0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 HPP, cut some p=p(t)</a:t>
            </a:r>
            <a:endParaRPr lang="en-US" sz="4000" i="1" dirty="0">
              <a:solidFill>
                <a:srgbClr val="DCE6F2">
                  <a:alpha val="80000"/>
                </a:srgbClr>
              </a:solidFill>
              <a:latin typeface="Lato Light"/>
              <a:cs typeface="Lato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331159" y="2147012"/>
            <a:ext cx="5922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 dirty="0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λ=λ</a:t>
            </a:r>
            <a:r>
              <a:rPr lang="en-US" sz="4000" dirty="0" smtClean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(t)</a:t>
            </a:r>
            <a:endParaRPr lang="en-US" sz="4000" i="1" dirty="0">
              <a:solidFill>
                <a:srgbClr val="DCE6F2">
                  <a:alpha val="80000"/>
                </a:srgbClr>
              </a:solidFill>
              <a:latin typeface="Lato Light"/>
              <a:cs typeface="Lato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813386"/>
            <a:ext cx="36561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>
                    <a:lumMod val="95000"/>
                    <a:alpha val="25000"/>
                  </a:schemeClr>
                </a:solidFill>
                <a:latin typeface="Lato Hairline"/>
                <a:cs typeface="Lato Hairline"/>
              </a:rPr>
              <a:t>Barthelmé</a:t>
            </a:r>
            <a:r>
              <a:rPr lang="en-US" dirty="0" smtClean="0">
                <a:solidFill>
                  <a:schemeClr val="bg1">
                    <a:lumMod val="95000"/>
                    <a:alpha val="25000"/>
                  </a:schemeClr>
                </a:solidFill>
                <a:latin typeface="Lato Hairline"/>
                <a:cs typeface="Lato Hairline"/>
              </a:rPr>
              <a:t>, et al</a:t>
            </a:r>
          </a:p>
          <a:p>
            <a:r>
              <a:rPr lang="en-US" dirty="0" smtClean="0">
                <a:solidFill>
                  <a:schemeClr val="bg1">
                    <a:lumMod val="95000"/>
                    <a:alpha val="25000"/>
                  </a:schemeClr>
                </a:solidFill>
                <a:latin typeface="Lato Hairline"/>
                <a:cs typeface="Lato Hairline"/>
              </a:rPr>
              <a:t>Modeling Fixation locations using spatial point processes</a:t>
            </a:r>
            <a:endParaRPr lang="en-US" dirty="0">
              <a:solidFill>
                <a:schemeClr val="bg1">
                  <a:lumMod val="95000"/>
                  <a:alpha val="25000"/>
                </a:schemeClr>
              </a:solidFill>
              <a:latin typeface="Lato Hairline"/>
              <a:cs typeface="Lato Hairline"/>
            </a:endParaRPr>
          </a:p>
        </p:txBody>
      </p:sp>
    </p:spTree>
    <p:extLst>
      <p:ext uri="{BB962C8B-B14F-4D97-AF65-F5344CB8AC3E}">
        <p14:creationId xmlns:p14="http://schemas.microsoft.com/office/powerpoint/2010/main" val="2411878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ownloa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913" y="2922251"/>
            <a:ext cx="4952049" cy="33707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1F497D">
                    <a:lumMod val="20000"/>
                    <a:lumOff val="80000"/>
                    <a:alpha val="75000"/>
                  </a:srgbClr>
                </a:solidFill>
                <a:latin typeface="Lato Black"/>
                <a:cs typeface="Lato Black"/>
              </a:rPr>
              <a:t>Let’s Simulate Some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8215" y="1223682"/>
            <a:ext cx="83537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4F81BD">
                    <a:lumMod val="20000"/>
                    <a:lumOff val="80000"/>
                    <a:alpha val="80000"/>
                  </a:srgbClr>
                </a:solidFill>
                <a:latin typeface="Lato Bold"/>
                <a:cs typeface="Lato Bold"/>
              </a:rPr>
              <a:t>Nonhomogeneous Poisson </a:t>
            </a:r>
          </a:p>
          <a:p>
            <a:r>
              <a:rPr lang="en-US" sz="5000" dirty="0">
                <a:solidFill>
                  <a:srgbClr val="4F81BD">
                    <a:lumMod val="20000"/>
                    <a:lumOff val="80000"/>
                    <a:alpha val="80000"/>
                  </a:srgbClr>
                </a:solidFill>
                <a:latin typeface="Lato Bold"/>
                <a:cs typeface="Lato Bold"/>
              </a:rPr>
              <a:t>Point 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31159" y="2147012"/>
            <a:ext cx="5922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 dirty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λ=λ</a:t>
            </a:r>
            <a:r>
              <a:rPr lang="en-US" sz="4000" dirty="0">
                <a:solidFill>
                  <a:srgbClr val="DCE6F2">
                    <a:alpha val="80000"/>
                  </a:srgbClr>
                </a:solidFill>
                <a:latin typeface="Lato Light"/>
                <a:cs typeface="Lato Light"/>
              </a:rPr>
              <a:t>(t)</a:t>
            </a:r>
            <a:endParaRPr lang="en-US" sz="4000" i="1" dirty="0">
              <a:solidFill>
                <a:srgbClr val="DCE6F2">
                  <a:alpha val="80000"/>
                </a:srgbClr>
              </a:solidFill>
              <a:latin typeface="Lato Light"/>
              <a:cs typeface="Lato Light"/>
            </a:endParaRPr>
          </a:p>
        </p:txBody>
      </p:sp>
      <p:pic>
        <p:nvPicPr>
          <p:cNvPr id="13" name="Picture 12" descr="downloa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87" y="3521611"/>
            <a:ext cx="3148706" cy="229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00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7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4273415"/>
            <a:ext cx="9144000" cy="21260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rgbClr val="F2F2F2"/>
                </a:solidFill>
                <a:latin typeface="Lato Black"/>
                <a:cs typeface="Lato Black"/>
              </a:rPr>
              <a:t>ARIMA Forecasting</a:t>
            </a:r>
            <a:endParaRPr lang="en-US" sz="5000" dirty="0">
              <a:solidFill>
                <a:srgbClr val="F2F2F2"/>
              </a:solidFill>
              <a:latin typeface="Lato Black"/>
              <a:cs typeface="Lato Blac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8215" y="1101762"/>
            <a:ext cx="83537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>
                    <a:lumMod val="65000"/>
                  </a:schemeClr>
                </a:solidFill>
                <a:latin typeface="Lato Bold"/>
                <a:cs typeface="Lato Bold"/>
              </a:rPr>
              <a:t>Autoregressive (AR)</a:t>
            </a:r>
          </a:p>
          <a:p>
            <a:endParaRPr lang="en-US" sz="2000" dirty="0" smtClean="0">
              <a:solidFill>
                <a:schemeClr val="bg1">
                  <a:lumMod val="65000"/>
                </a:schemeClr>
              </a:solidFill>
              <a:latin typeface="Lato Bold"/>
              <a:cs typeface="Lato Bold"/>
            </a:endParaRPr>
          </a:p>
          <a:p>
            <a:endParaRPr lang="en-US" sz="2000" dirty="0" smtClean="0">
              <a:solidFill>
                <a:schemeClr val="bg1">
                  <a:lumMod val="65000"/>
                </a:schemeClr>
              </a:solidFill>
              <a:latin typeface="Lato Bold"/>
              <a:cs typeface="Lato Bold"/>
            </a:endParaRPr>
          </a:p>
          <a:p>
            <a:r>
              <a:rPr lang="en-US" sz="4000" dirty="0" smtClean="0">
                <a:solidFill>
                  <a:schemeClr val="bg1">
                    <a:lumMod val="65000"/>
                  </a:schemeClr>
                </a:solidFill>
                <a:latin typeface="Lato Bold"/>
                <a:cs typeface="Lato Bold"/>
              </a:rPr>
              <a:t>Integrated (I)</a:t>
            </a:r>
          </a:p>
          <a:p>
            <a:endParaRPr lang="en-US" sz="2000" dirty="0" smtClean="0">
              <a:solidFill>
                <a:schemeClr val="bg1">
                  <a:lumMod val="65000"/>
                </a:schemeClr>
              </a:solidFill>
              <a:latin typeface="Lato Bold"/>
              <a:cs typeface="Lato Bold"/>
            </a:endParaRPr>
          </a:p>
          <a:p>
            <a:endParaRPr lang="en-US" sz="2000" dirty="0">
              <a:solidFill>
                <a:schemeClr val="bg1">
                  <a:lumMod val="65000"/>
                </a:schemeClr>
              </a:solidFill>
              <a:latin typeface="Lato Bold"/>
              <a:cs typeface="Lato Bold"/>
            </a:endParaRPr>
          </a:p>
          <a:p>
            <a:r>
              <a:rPr lang="en-US" sz="4000" dirty="0" smtClean="0">
                <a:solidFill>
                  <a:schemeClr val="bg1">
                    <a:lumMod val="65000"/>
                  </a:schemeClr>
                </a:solidFill>
                <a:latin typeface="Lato Bold"/>
                <a:cs typeface="Lato Bold"/>
              </a:rPr>
              <a:t>Moving Average (MA)</a:t>
            </a:r>
            <a:endParaRPr lang="en-US" sz="4000" dirty="0">
              <a:solidFill>
                <a:schemeClr val="bg1">
                  <a:lumMod val="65000"/>
                </a:schemeClr>
              </a:solidFill>
              <a:latin typeface="Lato Bold"/>
              <a:cs typeface="Lato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272" y="4273415"/>
            <a:ext cx="7701280" cy="212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0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7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iphy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2366" y="0"/>
            <a:ext cx="1011318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F2F2F2"/>
                </a:solidFill>
                <a:latin typeface="Lato Black"/>
                <a:cs typeface="Lato Black"/>
              </a:rPr>
              <a:t>ARIMA Forecasting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</p:spTree>
    <p:extLst>
      <p:ext uri="{BB962C8B-B14F-4D97-AF65-F5344CB8AC3E}">
        <p14:creationId xmlns:p14="http://schemas.microsoft.com/office/powerpoint/2010/main" val="898825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7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F2F2F2"/>
                </a:solidFill>
                <a:latin typeface="Lato Black"/>
                <a:cs typeface="Lato Black"/>
              </a:rPr>
              <a:t>ARIMA Forecasting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8215" y="1101762"/>
            <a:ext cx="83537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prstClr val="white">
                    <a:lumMod val="65000"/>
                  </a:prstClr>
                </a:solidFill>
                <a:latin typeface="Lato Bold"/>
                <a:cs typeface="Lato Bold"/>
              </a:rPr>
              <a:t>Autoregressive (AR)</a:t>
            </a:r>
          </a:p>
          <a:p>
            <a:endParaRPr lang="en-US" sz="2000" dirty="0">
              <a:solidFill>
                <a:prstClr val="white">
                  <a:lumMod val="65000"/>
                </a:prstClr>
              </a:solidFill>
              <a:latin typeface="Lato Bold"/>
              <a:cs typeface="Lato Bold"/>
            </a:endParaRPr>
          </a:p>
          <a:p>
            <a:endParaRPr lang="en-US" sz="2000" dirty="0">
              <a:solidFill>
                <a:prstClr val="white">
                  <a:lumMod val="65000"/>
                </a:prstClr>
              </a:solidFill>
              <a:latin typeface="Lato Bold"/>
              <a:cs typeface="Lato Bold"/>
            </a:endParaRPr>
          </a:p>
          <a:p>
            <a:r>
              <a:rPr lang="en-US" sz="4000" dirty="0">
                <a:solidFill>
                  <a:prstClr val="white">
                    <a:lumMod val="65000"/>
                  </a:prstClr>
                </a:solidFill>
                <a:latin typeface="Lato Bold"/>
                <a:cs typeface="Lato Bold"/>
              </a:rPr>
              <a:t>Integrated (I)</a:t>
            </a:r>
          </a:p>
          <a:p>
            <a:endParaRPr lang="en-US" sz="2000" dirty="0">
              <a:solidFill>
                <a:prstClr val="white">
                  <a:lumMod val="65000"/>
                </a:prstClr>
              </a:solidFill>
              <a:latin typeface="Lato Bold"/>
              <a:cs typeface="Lato Bold"/>
            </a:endParaRPr>
          </a:p>
          <a:p>
            <a:endParaRPr lang="en-US" sz="2000" dirty="0">
              <a:solidFill>
                <a:prstClr val="white">
                  <a:lumMod val="65000"/>
                </a:prstClr>
              </a:solidFill>
              <a:latin typeface="Lato Bold"/>
              <a:cs typeface="Lato Bold"/>
            </a:endParaRPr>
          </a:p>
          <a:p>
            <a:r>
              <a:rPr lang="en-US" sz="4000" dirty="0">
                <a:solidFill>
                  <a:prstClr val="white">
                    <a:lumMod val="65000"/>
                  </a:prstClr>
                </a:solidFill>
                <a:latin typeface="Lato Bold"/>
                <a:cs typeface="Lato Bold"/>
              </a:rPr>
              <a:t>Moving Average (MA)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39520" y="1788160"/>
            <a:ext cx="5791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000" dirty="0" smtClean="0">
                <a:solidFill>
                  <a:schemeClr val="bg1"/>
                </a:solidFill>
                <a:latin typeface="Consolas"/>
                <a:cs typeface="Consolas"/>
              </a:rPr>
              <a:t>φ</a:t>
            </a:r>
            <a:r>
              <a:rPr lang="en-US" sz="3000" baseline="-25000" dirty="0" smtClean="0">
                <a:solidFill>
                  <a:schemeClr val="bg1"/>
                </a:solidFill>
                <a:latin typeface="Consolas"/>
                <a:cs typeface="Consolas"/>
              </a:rPr>
              <a:t>p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(B)=(1-</a:t>
            </a:r>
            <a:r>
              <a:rPr lang="el-GR" sz="3000" dirty="0" smtClean="0">
                <a:solidFill>
                  <a:schemeClr val="bg1"/>
                </a:solidFill>
                <a:latin typeface="Consolas"/>
                <a:cs typeface="Consolas"/>
              </a:rPr>
              <a:t>φ</a:t>
            </a:r>
            <a:r>
              <a:rPr lang="en-US" sz="3000" baseline="-25000" dirty="0" smtClean="0">
                <a:solidFill>
                  <a:schemeClr val="bg1"/>
                </a:solidFill>
                <a:latin typeface="Consolas"/>
                <a:cs typeface="Consolas"/>
              </a:rPr>
              <a:t>1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B-</a:t>
            </a:r>
            <a:r>
              <a:rPr lang="el-GR" sz="3000" dirty="0" smtClean="0">
                <a:solidFill>
                  <a:schemeClr val="bg1"/>
                </a:solidFill>
                <a:latin typeface="Consolas"/>
                <a:cs typeface="Consolas"/>
              </a:rPr>
              <a:t>φ</a:t>
            </a:r>
            <a:r>
              <a:rPr lang="en-US" sz="3000" baseline="-25000" dirty="0" smtClean="0">
                <a:solidFill>
                  <a:schemeClr val="bg1"/>
                </a:solidFill>
                <a:latin typeface="Consolas"/>
                <a:cs typeface="Consolas"/>
              </a:rPr>
              <a:t>2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B</a:t>
            </a:r>
            <a:r>
              <a:rPr lang="en-US" sz="3000" baseline="30000" dirty="0" smtClean="0">
                <a:solidFill>
                  <a:schemeClr val="bg1"/>
                </a:solidFill>
                <a:latin typeface="Consolas"/>
                <a:cs typeface="Consolas"/>
              </a:rPr>
              <a:t>2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-</a:t>
            </a:r>
            <a:r>
              <a:rPr lang="mr-IN" sz="3000" dirty="0" smtClean="0">
                <a:solidFill>
                  <a:schemeClr val="bg1"/>
                </a:solidFill>
                <a:latin typeface="Consolas"/>
                <a:cs typeface="Consolas"/>
              </a:rPr>
              <a:t>…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-</a:t>
            </a:r>
            <a:r>
              <a:rPr lang="el-GR" sz="3000" dirty="0" smtClean="0">
                <a:solidFill>
                  <a:schemeClr val="bg1"/>
                </a:solidFill>
                <a:latin typeface="Consolas"/>
                <a:cs typeface="Consolas"/>
              </a:rPr>
              <a:t>φ</a:t>
            </a:r>
            <a:r>
              <a:rPr lang="en-US" sz="3000" baseline="-25000" dirty="0" err="1" smtClean="0">
                <a:solidFill>
                  <a:schemeClr val="bg1"/>
                </a:solidFill>
                <a:latin typeface="Consolas"/>
                <a:cs typeface="Consolas"/>
              </a:rPr>
              <a:t>p</a:t>
            </a:r>
            <a:r>
              <a:rPr lang="en-US" sz="3000" dirty="0" err="1" smtClean="0">
                <a:solidFill>
                  <a:schemeClr val="bg1"/>
                </a:solidFill>
                <a:latin typeface="Consolas"/>
                <a:cs typeface="Consolas"/>
              </a:rPr>
              <a:t>B</a:t>
            </a:r>
            <a:r>
              <a:rPr lang="en-US" sz="3000" baseline="30000" dirty="0" err="1" smtClean="0">
                <a:solidFill>
                  <a:schemeClr val="bg1"/>
                </a:solidFill>
                <a:latin typeface="Consolas"/>
                <a:cs typeface="Consolas"/>
              </a:rPr>
              <a:t>p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)</a:t>
            </a:r>
            <a:endParaRPr lang="en-US" sz="300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39520" y="3037840"/>
            <a:ext cx="5791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000" dirty="0" smtClean="0">
                <a:solidFill>
                  <a:schemeClr val="bg1"/>
                </a:solidFill>
                <a:latin typeface="Consolas"/>
                <a:cs typeface="Consolas"/>
              </a:rPr>
              <a:t>θ</a:t>
            </a:r>
            <a:r>
              <a:rPr lang="en-US" sz="3000" baseline="-25000" dirty="0">
                <a:solidFill>
                  <a:schemeClr val="bg1"/>
                </a:solidFill>
                <a:latin typeface="Consolas"/>
                <a:cs typeface="Consolas"/>
              </a:rPr>
              <a:t>q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(B)=(1-</a:t>
            </a:r>
            <a:r>
              <a:rPr lang="el-GR" sz="3000" dirty="0">
                <a:solidFill>
                  <a:schemeClr val="bg1"/>
                </a:solidFill>
                <a:latin typeface="Consolas"/>
                <a:cs typeface="Consolas"/>
              </a:rPr>
              <a:t>θ</a:t>
            </a:r>
            <a:r>
              <a:rPr lang="en-US" sz="3000" baseline="-25000" dirty="0" smtClean="0">
                <a:solidFill>
                  <a:schemeClr val="bg1"/>
                </a:solidFill>
                <a:latin typeface="Consolas"/>
                <a:cs typeface="Consolas"/>
              </a:rPr>
              <a:t>1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B-</a:t>
            </a:r>
            <a:r>
              <a:rPr lang="el-GR" sz="3000" dirty="0">
                <a:solidFill>
                  <a:schemeClr val="bg1"/>
                </a:solidFill>
                <a:latin typeface="Consolas"/>
                <a:cs typeface="Consolas"/>
              </a:rPr>
              <a:t>θ</a:t>
            </a:r>
            <a:r>
              <a:rPr lang="en-US" sz="3000" baseline="-25000" dirty="0" smtClean="0">
                <a:solidFill>
                  <a:schemeClr val="bg1"/>
                </a:solidFill>
                <a:latin typeface="Consolas"/>
                <a:cs typeface="Consolas"/>
              </a:rPr>
              <a:t>2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B</a:t>
            </a:r>
            <a:r>
              <a:rPr lang="en-US" sz="3000" baseline="30000" dirty="0" smtClean="0">
                <a:solidFill>
                  <a:schemeClr val="bg1"/>
                </a:solidFill>
                <a:latin typeface="Consolas"/>
                <a:cs typeface="Consolas"/>
              </a:rPr>
              <a:t>2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-</a:t>
            </a:r>
            <a:r>
              <a:rPr lang="mr-IN" sz="3000" dirty="0" smtClean="0">
                <a:solidFill>
                  <a:schemeClr val="bg1"/>
                </a:solidFill>
                <a:latin typeface="Consolas"/>
                <a:cs typeface="Consolas"/>
              </a:rPr>
              <a:t>…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-</a:t>
            </a:r>
            <a:r>
              <a:rPr lang="el-GR" sz="3000" dirty="0" smtClean="0">
                <a:solidFill>
                  <a:schemeClr val="bg1"/>
                </a:solidFill>
                <a:latin typeface="Consolas"/>
                <a:cs typeface="Consolas"/>
              </a:rPr>
              <a:t>θ</a:t>
            </a:r>
            <a:r>
              <a:rPr lang="en-US" sz="3000" baseline="-25000" dirty="0" err="1" smtClean="0">
                <a:solidFill>
                  <a:schemeClr val="bg1"/>
                </a:solidFill>
                <a:latin typeface="Consolas"/>
                <a:cs typeface="Consolas"/>
              </a:rPr>
              <a:t>q</a:t>
            </a:r>
            <a:r>
              <a:rPr lang="en-US" sz="3000" dirty="0" err="1" smtClean="0">
                <a:solidFill>
                  <a:schemeClr val="bg1"/>
                </a:solidFill>
                <a:latin typeface="Consolas"/>
                <a:cs typeface="Consolas"/>
              </a:rPr>
              <a:t>B</a:t>
            </a:r>
            <a:r>
              <a:rPr lang="en-US" sz="3000" baseline="30000" dirty="0" err="1">
                <a:solidFill>
                  <a:schemeClr val="bg1"/>
                </a:solidFill>
                <a:latin typeface="Consolas"/>
                <a:cs typeface="Consolas"/>
              </a:rPr>
              <a:t>q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)</a:t>
            </a:r>
            <a:endParaRPr lang="en-US" sz="300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34160" y="4246739"/>
            <a:ext cx="5466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aseline="30000" dirty="0">
                <a:solidFill>
                  <a:schemeClr val="bg1"/>
                </a:solidFill>
                <a:latin typeface="Consolas"/>
                <a:cs typeface="Consolas"/>
              </a:rPr>
              <a:t>d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(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B)=(1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-B)</a:t>
            </a:r>
            <a:r>
              <a:rPr lang="en-US" sz="3000" baseline="30000" dirty="0" smtClean="0">
                <a:solidFill>
                  <a:schemeClr val="bg1"/>
                </a:solidFill>
                <a:latin typeface="Consolas"/>
                <a:cs typeface="Consolas"/>
              </a:rPr>
              <a:t>d</a:t>
            </a:r>
            <a:endParaRPr lang="en-US" sz="300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1188719" y="4282021"/>
            <a:ext cx="4673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500" dirty="0" smtClean="0">
                <a:solidFill>
                  <a:schemeClr val="bg1"/>
                </a:solidFill>
                <a:latin typeface="Consolas"/>
                <a:cs typeface="Consolas"/>
              </a:rPr>
              <a:t>Δ</a:t>
            </a:r>
            <a:endParaRPr lang="en-US" sz="350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3335" y="5186171"/>
            <a:ext cx="83537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prstClr val="white">
                    <a:lumMod val="65000"/>
                  </a:prstClr>
                </a:solidFill>
                <a:latin typeface="Lato Bold"/>
                <a:cs typeface="Lato Bold"/>
              </a:rPr>
              <a:t>e.g. ARIMA (1, 1, 0):</a:t>
            </a:r>
            <a:endParaRPr lang="en-US" sz="3000" dirty="0">
              <a:solidFill>
                <a:prstClr val="white">
                  <a:lumMod val="65000"/>
                </a:prstClr>
              </a:solidFill>
              <a:latin typeface="Lato Bold"/>
              <a:cs typeface="Lato Bol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88718" y="5720405"/>
            <a:ext cx="5791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(1-</a:t>
            </a:r>
            <a:r>
              <a:rPr lang="el-GR" sz="3000" dirty="0" smtClean="0">
                <a:solidFill>
                  <a:schemeClr val="bg1"/>
                </a:solidFill>
                <a:latin typeface="Consolas"/>
                <a:cs typeface="Consolas"/>
              </a:rPr>
              <a:t>φ</a:t>
            </a:r>
            <a:r>
              <a:rPr lang="en-US" sz="3000" baseline="-25000" dirty="0" smtClean="0">
                <a:solidFill>
                  <a:schemeClr val="bg1"/>
                </a:solidFill>
                <a:latin typeface="Consolas"/>
                <a:cs typeface="Consolas"/>
              </a:rPr>
              <a:t>1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B)(1-B)=1-(1+</a:t>
            </a:r>
            <a:r>
              <a:rPr lang="el-GR" sz="3000" dirty="0" smtClean="0">
                <a:solidFill>
                  <a:schemeClr val="bg1"/>
                </a:solidFill>
                <a:latin typeface="Consolas"/>
                <a:cs typeface="Consolas"/>
              </a:rPr>
              <a:t>φ</a:t>
            </a:r>
            <a:r>
              <a:rPr lang="en-US" sz="3000" baseline="-25000" dirty="0" smtClean="0">
                <a:solidFill>
                  <a:schemeClr val="bg1"/>
                </a:solidFill>
                <a:latin typeface="Consolas"/>
                <a:cs typeface="Consolas"/>
              </a:rPr>
              <a:t>1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)B+</a:t>
            </a:r>
            <a:r>
              <a:rPr lang="el-GR" sz="3000" dirty="0" smtClean="0">
                <a:solidFill>
                  <a:schemeClr val="bg1"/>
                </a:solidFill>
                <a:latin typeface="Consolas"/>
                <a:cs typeface="Consolas"/>
              </a:rPr>
              <a:t>φ</a:t>
            </a:r>
            <a:r>
              <a:rPr lang="en-US" sz="3000" baseline="-25000" dirty="0" smtClean="0">
                <a:solidFill>
                  <a:schemeClr val="bg1"/>
                </a:solidFill>
                <a:latin typeface="Consolas"/>
                <a:cs typeface="Consolas"/>
              </a:rPr>
              <a:t>1</a:t>
            </a:r>
            <a:r>
              <a:rPr lang="en-US" sz="3000" dirty="0" smtClean="0">
                <a:solidFill>
                  <a:schemeClr val="bg1"/>
                </a:solidFill>
                <a:latin typeface="Consolas"/>
                <a:cs typeface="Consolas"/>
              </a:rPr>
              <a:t>B</a:t>
            </a:r>
            <a:r>
              <a:rPr lang="en-US" sz="3000" baseline="30000" dirty="0" smtClean="0">
                <a:solidFill>
                  <a:schemeClr val="bg1"/>
                </a:solidFill>
                <a:latin typeface="Consolas"/>
                <a:cs typeface="Consolas"/>
              </a:rPr>
              <a:t>2</a:t>
            </a:r>
            <a:endParaRPr lang="en-US" sz="300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59631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rgbClr val="FFFFFF">
                    <a:alpha val="60000"/>
                  </a:srgbClr>
                </a:solidFill>
                <a:latin typeface="Lato Black"/>
                <a:cs typeface="Lato Black"/>
              </a:rPr>
              <a:t>Me</a:t>
            </a:r>
            <a:endParaRPr lang="en-US" sz="5000" dirty="0">
              <a:solidFill>
                <a:srgbClr val="FFFFFF">
                  <a:alpha val="60000"/>
                </a:srgbClr>
              </a:solidFill>
              <a:latin typeface="Lato Black"/>
              <a:cs typeface="Lato Blac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914" y="1501507"/>
            <a:ext cx="83537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FFFF">
                    <a:alpha val="80000"/>
                  </a:srgbClr>
                </a:solidFill>
                <a:latin typeface="Lato Black"/>
                <a:cs typeface="Lato Black"/>
              </a:rPr>
              <a:t>Automaton Data </a:t>
            </a:r>
            <a:r>
              <a:rPr lang="en-US" sz="2000" dirty="0">
                <a:solidFill>
                  <a:srgbClr val="FFFFFF">
                    <a:alpha val="80000"/>
                  </a:srgbClr>
                </a:solidFill>
                <a:latin typeface="Lato Black"/>
                <a:cs typeface="Lato Black"/>
              </a:rPr>
              <a:t>[</a:t>
            </a:r>
            <a:r>
              <a:rPr lang="en-US" sz="2000" dirty="0" smtClean="0">
                <a:solidFill>
                  <a:srgbClr val="FFFFFF">
                    <a:alpha val="80000"/>
                  </a:srgbClr>
                </a:solidFill>
                <a:latin typeface="Lato Black"/>
                <a:cs typeface="Lato Black"/>
              </a:rPr>
              <a:t>contracting]</a:t>
            </a:r>
          </a:p>
          <a:p>
            <a:r>
              <a:rPr lang="en-US" sz="2000" dirty="0">
                <a:solidFill>
                  <a:srgbClr val="FFFFFF">
                    <a:alpha val="80000"/>
                  </a:srgbClr>
                </a:solidFill>
                <a:latin typeface="Lato Light"/>
                <a:cs typeface="Lato Light"/>
              </a:rPr>
              <a:t>	</a:t>
            </a:r>
            <a:r>
              <a:rPr lang="en-US" sz="2000" dirty="0" smtClean="0">
                <a:solidFill>
                  <a:srgbClr val="FFFFFF">
                    <a:alpha val="80000"/>
                  </a:srgbClr>
                </a:solidFill>
                <a:latin typeface="Lato Light"/>
                <a:cs typeface="Lato Light"/>
              </a:rPr>
              <a:t>drew@automatondata.com</a:t>
            </a:r>
          </a:p>
        </p:txBody>
      </p:sp>
      <p:pic>
        <p:nvPicPr>
          <p:cNvPr id="2" name="Picture 1" descr="IMG_412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803" y="492541"/>
            <a:ext cx="4578272" cy="343370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alpha val="25000"/>
                  </a:schemeClr>
                </a:solidFill>
                <a:latin typeface="Lato Hairline"/>
                <a:cs typeface="Lato Hairline"/>
              </a:rPr>
              <a:t>@drewfustin | 2017.12.04</a:t>
            </a:r>
            <a:endParaRPr lang="en-US" dirty="0">
              <a:solidFill>
                <a:schemeClr val="bg1">
                  <a:alpha val="25000"/>
                </a:schemeClr>
              </a:solidFill>
              <a:latin typeface="Lato Hairline"/>
              <a:cs typeface="Lato Hairline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-28819" y="2854646"/>
            <a:ext cx="4434622" cy="2351644"/>
            <a:chOff x="175007" y="3875086"/>
            <a:chExt cx="4434622" cy="2351644"/>
          </a:xfrm>
        </p:grpSpPr>
        <p:grpSp>
          <p:nvGrpSpPr>
            <p:cNvPr id="7" name="Group 6"/>
            <p:cNvGrpSpPr/>
            <p:nvPr/>
          </p:nvGrpSpPr>
          <p:grpSpPr>
            <a:xfrm>
              <a:off x="175007" y="3875086"/>
              <a:ext cx="4359683" cy="2028080"/>
              <a:chOff x="-1485858" y="4196199"/>
              <a:chExt cx="4359683" cy="2028080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67843" y="4837909"/>
                <a:ext cx="1378216" cy="865081"/>
              </a:xfrm>
              <a:prstGeom prst="rect">
                <a:avLst/>
              </a:prstGeom>
            </p:spPr>
          </p:pic>
          <p:sp>
            <p:nvSpPr>
              <p:cNvPr id="9" name="TextBox 8"/>
              <p:cNvSpPr txBox="1"/>
              <p:nvPr/>
            </p:nvSpPr>
            <p:spPr>
              <a:xfrm>
                <a:off x="640077" y="4196199"/>
                <a:ext cx="22337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rgbClr val="FFFFFF"/>
                    </a:solidFill>
                    <a:latin typeface="Lato Light"/>
                    <a:ea typeface="Lato Thin" charset="0"/>
                    <a:cs typeface="Lato Light"/>
                  </a:rPr>
                  <a:t>Data Scientist</a:t>
                </a:r>
                <a:endParaRPr lang="en-US" dirty="0">
                  <a:solidFill>
                    <a:srgbClr val="FFFFFF"/>
                  </a:solidFill>
                  <a:latin typeface="Lato Light"/>
                  <a:ea typeface="Lato Thin" charset="0"/>
                  <a:cs typeface="Lato Light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-1485858" y="4196199"/>
                <a:ext cx="22337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rgbClr val="FFFFFF"/>
                    </a:solidFill>
                    <a:latin typeface="Lato Light"/>
                    <a:ea typeface="Lato Thin" charset="0"/>
                    <a:cs typeface="Lato Light"/>
                  </a:rPr>
                  <a:t>PhD, Physics</a:t>
                </a:r>
                <a:endParaRPr lang="en-US" dirty="0">
                  <a:solidFill>
                    <a:srgbClr val="FFFFFF"/>
                  </a:solidFill>
                  <a:latin typeface="Lato Light"/>
                  <a:ea typeface="Lato Thin" charset="0"/>
                  <a:cs typeface="Lato Light"/>
                </a:endParaRPr>
              </a:p>
            </p:txBody>
          </p: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863303" y="5026565"/>
                <a:ext cx="988637" cy="1197714"/>
              </a:xfrm>
              <a:prstGeom prst="rect">
                <a:avLst/>
              </a:prstGeom>
            </p:spPr>
          </p:pic>
        </p:grpSp>
        <p:pic>
          <p:nvPicPr>
            <p:cNvPr id="3" name="Picture 2" descr="1500x800GH_v2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0148" y="5597656"/>
              <a:ext cx="2389481" cy="629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1020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7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F2F2F2"/>
                </a:solidFill>
                <a:latin typeface="Lato Black"/>
                <a:cs typeface="Lato Black"/>
              </a:rPr>
              <a:t>ARIMA Forecasting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70635"/>
            <a:ext cx="9144000" cy="35356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536" y="1013390"/>
            <a:ext cx="4948284" cy="16572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206315"/>
            <a:ext cx="3656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  <a:alpha val="25000"/>
                  </a:schemeClr>
                </a:solidFill>
                <a:latin typeface="Lato Hairline"/>
                <a:cs typeface="Lato Hairline"/>
              </a:rPr>
              <a:t>Hyndman and </a:t>
            </a:r>
            <a:r>
              <a:rPr lang="en-US" dirty="0" err="1" smtClean="0">
                <a:solidFill>
                  <a:schemeClr val="bg1">
                    <a:lumMod val="95000"/>
                    <a:alpha val="25000"/>
                  </a:schemeClr>
                </a:solidFill>
                <a:latin typeface="Lato Hairline"/>
                <a:cs typeface="Lato Hairline"/>
              </a:rPr>
              <a:t>Athanasopoulos</a:t>
            </a:r>
            <a:endParaRPr lang="en-US" dirty="0" smtClean="0">
              <a:solidFill>
                <a:schemeClr val="bg1">
                  <a:lumMod val="95000"/>
                  <a:alpha val="25000"/>
                </a:schemeClr>
              </a:solidFill>
              <a:latin typeface="Lato Hairline"/>
              <a:cs typeface="Lato Hairline"/>
            </a:endParaRPr>
          </a:p>
          <a:p>
            <a:r>
              <a:rPr lang="en-US" dirty="0" smtClean="0">
                <a:solidFill>
                  <a:schemeClr val="bg1">
                    <a:lumMod val="95000"/>
                    <a:alpha val="25000"/>
                  </a:schemeClr>
                </a:solidFill>
                <a:latin typeface="Lato Hairline"/>
                <a:cs typeface="Lato Hairline"/>
              </a:rPr>
              <a:t>Forecasting: principles and practice</a:t>
            </a:r>
            <a:endParaRPr lang="en-US" dirty="0">
              <a:solidFill>
                <a:schemeClr val="bg1">
                  <a:lumMod val="95000"/>
                  <a:alpha val="25000"/>
                </a:schemeClr>
              </a:solidFill>
              <a:latin typeface="Lato Hairline"/>
              <a:cs typeface="Lato Hairline"/>
            </a:endParaRPr>
          </a:p>
        </p:txBody>
      </p:sp>
    </p:spTree>
    <p:extLst>
      <p:ext uri="{BB962C8B-B14F-4D97-AF65-F5344CB8AC3E}">
        <p14:creationId xmlns:p14="http://schemas.microsoft.com/office/powerpoint/2010/main" val="1878187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7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ourc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F2F2F2"/>
                </a:solidFill>
                <a:latin typeface="Lato Black"/>
                <a:cs typeface="Lato Black"/>
              </a:rPr>
              <a:t>ARIMA Forecasting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</p:spTree>
    <p:extLst>
      <p:ext uri="{BB962C8B-B14F-4D97-AF65-F5344CB8AC3E}">
        <p14:creationId xmlns:p14="http://schemas.microsoft.com/office/powerpoint/2010/main" val="1300938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7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F2F2F2"/>
                </a:solidFill>
                <a:latin typeface="Lato Black"/>
                <a:cs typeface="Lato Black"/>
              </a:rPr>
              <a:t>ARIMA Forecasting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8215" y="1101762"/>
            <a:ext cx="83537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prstClr val="white">
                    <a:lumMod val="65000"/>
                  </a:prstClr>
                </a:solidFill>
                <a:latin typeface="Lato Bold"/>
                <a:cs typeface="Lato Bold"/>
              </a:rPr>
              <a:t>Other Topics</a:t>
            </a:r>
            <a:endParaRPr lang="en-US" sz="4000" dirty="0">
              <a:solidFill>
                <a:prstClr val="white">
                  <a:lumMod val="65000"/>
                </a:prstClr>
              </a:solidFill>
              <a:latin typeface="Lato Bold"/>
              <a:cs typeface="Lato Bol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3335" y="1824379"/>
            <a:ext cx="83537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err="1" smtClean="0">
                <a:solidFill>
                  <a:schemeClr val="bg1"/>
                </a:solidFill>
                <a:latin typeface="Lato Bold"/>
                <a:cs typeface="Lato Bold"/>
              </a:rPr>
              <a:t>Stationarity</a:t>
            </a:r>
            <a:r>
              <a:rPr lang="en-US" sz="3000" dirty="0" smtClean="0">
                <a:solidFill>
                  <a:schemeClr val="bg1"/>
                </a:solidFill>
                <a:latin typeface="Lato Bold"/>
                <a:cs typeface="Lato Bold"/>
              </a:rPr>
              <a:t>: Adjusted Dickey-Fuller Test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>
                <a:solidFill>
                  <a:schemeClr val="bg1"/>
                </a:solidFill>
                <a:latin typeface="Lato Bold"/>
                <a:cs typeface="Lato Bold"/>
              </a:rPr>
              <a:t>Autocorrelation Functions: ACF/PACF</a:t>
            </a:r>
          </a:p>
          <a:p>
            <a:pPr marL="914400" lvl="1" indent="-457200">
              <a:buFont typeface="Arial"/>
              <a:buChar char="•"/>
            </a:pPr>
            <a:r>
              <a:rPr lang="en-US" sz="3000" dirty="0" smtClean="0">
                <a:solidFill>
                  <a:schemeClr val="bg1"/>
                </a:solidFill>
                <a:latin typeface="Lato Bold"/>
                <a:cs typeface="Lato Bold"/>
              </a:rPr>
              <a:t>reading </a:t>
            </a:r>
            <a:r>
              <a:rPr lang="en-US" sz="3000" i="1" dirty="0" smtClean="0">
                <a:solidFill>
                  <a:schemeClr val="bg1"/>
                </a:solidFill>
                <a:latin typeface="Lato Bold"/>
                <a:cs typeface="Lato Bold"/>
              </a:rPr>
              <a:t>those</a:t>
            </a:r>
            <a:r>
              <a:rPr lang="en-US" sz="3000" dirty="0" smtClean="0">
                <a:solidFill>
                  <a:schemeClr val="bg1"/>
                </a:solidFill>
                <a:latin typeface="Lato Bold"/>
                <a:cs typeface="Lato Bold"/>
              </a:rPr>
              <a:t> tea leaves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>
                <a:solidFill>
                  <a:schemeClr val="bg1"/>
                </a:solidFill>
                <a:latin typeface="Lato Bold"/>
                <a:cs typeface="Lato Bold"/>
              </a:rPr>
              <a:t>“Memory” differences between AR, I, MA</a:t>
            </a:r>
            <a:endParaRPr lang="en-US" sz="3000" dirty="0">
              <a:solidFill>
                <a:schemeClr val="bg1"/>
              </a:solidFill>
              <a:latin typeface="Lato Bold"/>
              <a:cs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2542725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4B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rgbClr val="C0504D">
                    <a:lumMod val="20000"/>
                    <a:lumOff val="80000"/>
                  </a:srgbClr>
                </a:solidFill>
                <a:latin typeface="Lato Black"/>
                <a:cs typeface="Lato Black"/>
              </a:rPr>
              <a:t>PyMC3 for ITS Analysis</a:t>
            </a:r>
            <a:endParaRPr lang="en-US" sz="5000" dirty="0">
              <a:solidFill>
                <a:srgbClr val="C0504D">
                  <a:lumMod val="20000"/>
                  <a:lumOff val="80000"/>
                </a:srgbClr>
              </a:solidFill>
              <a:latin typeface="Lato Black"/>
              <a:cs typeface="Lato Blac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8215" y="1101762"/>
            <a:ext cx="83537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Generate NHPP</a:t>
            </a:r>
          </a:p>
          <a:p>
            <a:r>
              <a:rPr lang="en-US" sz="3500" dirty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Fit </a:t>
            </a:r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ARIMA to get (p, d, q) order</a:t>
            </a:r>
          </a:p>
          <a:p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Add response ~ </a:t>
            </a:r>
            <a:r>
              <a:rPr lang="en-US" sz="3500" b="1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Apple Chancery"/>
                <a:cs typeface="Apple Chancery"/>
              </a:rPr>
              <a:t>N</a:t>
            </a:r>
            <a:r>
              <a:rPr lang="en-US" sz="3500" b="1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Snell Roundhand"/>
                <a:cs typeface="Snell Roundhand"/>
              </a:rPr>
              <a:t> </a:t>
            </a:r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(</a:t>
            </a:r>
            <a:r>
              <a:rPr lang="el-GR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μ</a:t>
            </a:r>
            <a:r>
              <a:rPr lang="el-GR" sz="3500" baseline="-250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β</a:t>
            </a:r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,</a:t>
            </a:r>
            <a:r>
              <a:rPr lang="el-GR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σ</a:t>
            </a:r>
            <a:r>
              <a:rPr lang="el-GR" sz="3500" baseline="-250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β</a:t>
            </a:r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) at </a:t>
            </a:r>
            <a:r>
              <a:rPr lang="en-US" sz="3500" dirty="0" err="1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t_exp</a:t>
            </a:r>
            <a:endParaRPr lang="en-US" sz="3500" dirty="0" smtClean="0">
              <a:solidFill>
                <a:srgbClr val="C0504D">
                  <a:lumMod val="40000"/>
                  <a:lumOff val="60000"/>
                </a:srgbClr>
              </a:solidFill>
              <a:latin typeface="Lato Bold"/>
              <a:cs typeface="Lato Bold"/>
            </a:endParaRPr>
          </a:p>
          <a:p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Use ARIMA ops to iteratively solve y, </a:t>
            </a:r>
            <a:r>
              <a:rPr lang="el-GR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ε</a:t>
            </a:r>
          </a:p>
        </p:txBody>
      </p:sp>
    </p:spTree>
    <p:extLst>
      <p:ext uri="{BB962C8B-B14F-4D97-AF65-F5344CB8AC3E}">
        <p14:creationId xmlns:p14="http://schemas.microsoft.com/office/powerpoint/2010/main" val="1708087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4B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Lato Black"/>
                <a:cs typeface="Lato Black"/>
              </a:rPr>
              <a:t>PyMC3 for ITS Analysis</a:t>
            </a:r>
            <a:endParaRPr lang="en-US" sz="5000" dirty="0">
              <a:solidFill>
                <a:schemeClr val="accent2">
                  <a:lumMod val="20000"/>
                  <a:lumOff val="80000"/>
                </a:schemeClr>
              </a:solidFill>
              <a:latin typeface="Lato Black"/>
              <a:cs typeface="Lato Blac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8215" y="1101762"/>
            <a:ext cx="83537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Generate NHPP</a:t>
            </a:r>
          </a:p>
          <a:p>
            <a:r>
              <a:rPr lang="en-US" sz="3500" dirty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Fit </a:t>
            </a:r>
            <a:r>
              <a:rPr lang="en-US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ARIMA to get (p, d, q) order</a:t>
            </a:r>
          </a:p>
          <a:p>
            <a:r>
              <a:rPr lang="en-US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Add response ~ </a:t>
            </a:r>
            <a:r>
              <a:rPr lang="en-US" sz="3500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Apple Chancery"/>
                <a:cs typeface="Apple Chancery"/>
              </a:rPr>
              <a:t>N</a:t>
            </a:r>
            <a:r>
              <a:rPr lang="en-US" sz="3500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Snell Roundhand"/>
                <a:cs typeface="Snell Roundhand"/>
              </a:rPr>
              <a:t> </a:t>
            </a:r>
            <a:r>
              <a:rPr lang="en-US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(</a:t>
            </a:r>
            <a:r>
              <a:rPr lang="el-GR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μ</a:t>
            </a:r>
            <a:r>
              <a:rPr lang="el-GR" sz="3500" baseline="-25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β</a:t>
            </a:r>
            <a:r>
              <a:rPr lang="en-US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,</a:t>
            </a:r>
            <a:r>
              <a:rPr lang="el-GR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σ</a:t>
            </a:r>
            <a:r>
              <a:rPr lang="el-GR" sz="3500" baseline="-25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β</a:t>
            </a:r>
            <a:r>
              <a:rPr lang="en-US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) at </a:t>
            </a:r>
            <a:r>
              <a:rPr lang="en-US" sz="3500" dirty="0" err="1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t_exp</a:t>
            </a:r>
            <a:endParaRPr lang="en-US" sz="3500" dirty="0" smtClean="0">
              <a:solidFill>
                <a:schemeClr val="accent2">
                  <a:lumMod val="40000"/>
                  <a:lumOff val="60000"/>
                </a:schemeClr>
              </a:solidFill>
              <a:latin typeface="Lato Bold"/>
              <a:cs typeface="Lato Bold"/>
            </a:endParaRPr>
          </a:p>
          <a:p>
            <a:r>
              <a:rPr lang="en-US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Use ARIMA ops to iteratively solve y, </a:t>
            </a:r>
            <a:r>
              <a:rPr lang="el-GR" sz="35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Lato Bold"/>
                <a:cs typeface="Lato Bold"/>
              </a:rPr>
              <a:t>ε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215" y="3733202"/>
            <a:ext cx="835377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Potential next step:</a:t>
            </a:r>
          </a:p>
          <a:p>
            <a:r>
              <a:rPr lang="en-US" sz="3500" dirty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	</a:t>
            </a:r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Use PyMC3 to check regression 	discontinuity in across </a:t>
            </a:r>
            <a:r>
              <a:rPr lang="en-US" sz="3500" dirty="0" err="1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t_exp</a:t>
            </a:r>
            <a:r>
              <a:rPr lang="en-US" sz="3500" dirty="0" smtClean="0">
                <a:solidFill>
                  <a:srgbClr val="C0504D">
                    <a:lumMod val="40000"/>
                    <a:lumOff val="60000"/>
                  </a:srgbClr>
                </a:solidFill>
                <a:latin typeface="Lato Bold"/>
                <a:cs typeface="Lato Bold"/>
              </a:rPr>
              <a:t> bound</a:t>
            </a:r>
          </a:p>
        </p:txBody>
      </p:sp>
    </p:spTree>
    <p:extLst>
      <p:ext uri="{BB962C8B-B14F-4D97-AF65-F5344CB8AC3E}">
        <p14:creationId xmlns:p14="http://schemas.microsoft.com/office/powerpoint/2010/main" val="2592525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chemeClr val="tx2">
                    <a:lumMod val="20000"/>
                    <a:lumOff val="80000"/>
                    <a:alpha val="75000"/>
                  </a:schemeClr>
                </a:solidFill>
                <a:latin typeface="Lato Black"/>
                <a:cs typeface="Lato Black"/>
              </a:rPr>
              <a:t>Experiments are Hard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pic>
        <p:nvPicPr>
          <p:cNvPr id="4" name="Picture 3" descr="fa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" y="1167279"/>
            <a:ext cx="9142502" cy="515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833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rgbClr val="1F497D">
                    <a:lumMod val="20000"/>
                    <a:lumOff val="80000"/>
                    <a:alpha val="75000"/>
                  </a:srgbClr>
                </a:solidFill>
                <a:latin typeface="Lato Black"/>
                <a:cs typeface="Lato Black"/>
              </a:rPr>
              <a:t>Some are Straightforward</a:t>
            </a:r>
            <a:endParaRPr lang="en-US" sz="5000" dirty="0">
              <a:solidFill>
                <a:srgbClr val="1F497D">
                  <a:lumMod val="20000"/>
                  <a:lumOff val="80000"/>
                  <a:alpha val="75000"/>
                </a:srgbClr>
              </a:solidFill>
              <a:latin typeface="Lato Black"/>
              <a:cs typeface="Lato Blac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" y="1332559"/>
            <a:ext cx="9144000" cy="483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713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1F497D">
                    <a:lumMod val="20000"/>
                    <a:lumOff val="80000"/>
                    <a:alpha val="75000"/>
                  </a:srgbClr>
                </a:solidFill>
                <a:latin typeface="Lato Black"/>
                <a:cs typeface="Lato Black"/>
              </a:rPr>
              <a:t>Some are Straightforward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8197"/>
            <a:ext cx="9144000" cy="43811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989318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evanmiller.org</a:t>
            </a:r>
            <a:r>
              <a:rPr lang="en-US" dirty="0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/</a:t>
            </a:r>
            <a:r>
              <a:rPr lang="en-US" dirty="0" err="1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bayesian-ab-testing.html</a:t>
            </a:r>
            <a:endParaRPr lang="en-US" dirty="0">
              <a:solidFill>
                <a:prstClr val="white">
                  <a:alpha val="25000"/>
                </a:prstClr>
              </a:solidFill>
              <a:latin typeface="Lato Hairline"/>
              <a:cs typeface="Lato Hairline"/>
            </a:endParaRPr>
          </a:p>
        </p:txBody>
      </p:sp>
    </p:spTree>
    <p:extLst>
      <p:ext uri="{BB962C8B-B14F-4D97-AF65-F5344CB8AC3E}">
        <p14:creationId xmlns:p14="http://schemas.microsoft.com/office/powerpoint/2010/main" val="2396141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4637"/>
            <a:ext cx="9144000" cy="51301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1F497D">
                    <a:lumMod val="20000"/>
                    <a:lumOff val="80000"/>
                    <a:alpha val="75000"/>
                  </a:srgbClr>
                </a:solidFill>
                <a:latin typeface="Lato Black"/>
                <a:cs typeface="Lato Black"/>
              </a:rPr>
              <a:t>Some are </a:t>
            </a:r>
            <a:r>
              <a:rPr lang="en-US" sz="5000" dirty="0" smtClean="0">
                <a:solidFill>
                  <a:srgbClr val="1F497D">
                    <a:lumMod val="20000"/>
                    <a:lumOff val="80000"/>
                    <a:alpha val="75000"/>
                  </a:srgbClr>
                </a:solidFill>
                <a:latin typeface="Lato Black"/>
                <a:cs typeface="Lato Black"/>
              </a:rPr>
              <a:t>Convoluted</a:t>
            </a:r>
            <a:endParaRPr lang="en-US" sz="5000" dirty="0">
              <a:solidFill>
                <a:srgbClr val="1F497D">
                  <a:lumMod val="20000"/>
                  <a:lumOff val="80000"/>
                  <a:alpha val="75000"/>
                </a:srgbClr>
              </a:solidFill>
              <a:latin typeface="Lato Black"/>
              <a:cs typeface="Lato Blac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6294757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tomaugspurger.github.io</a:t>
            </a:r>
            <a:r>
              <a:rPr lang="en-US" dirty="0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/modern-7-timeseries.html</a:t>
            </a:r>
            <a:endParaRPr lang="en-US" dirty="0">
              <a:solidFill>
                <a:prstClr val="white">
                  <a:alpha val="25000"/>
                </a:prstClr>
              </a:solidFill>
              <a:latin typeface="Lato Hairline"/>
              <a:cs typeface="Lato Hairline"/>
            </a:endParaRPr>
          </a:p>
        </p:txBody>
      </p:sp>
    </p:spTree>
    <p:extLst>
      <p:ext uri="{BB962C8B-B14F-4D97-AF65-F5344CB8AC3E}">
        <p14:creationId xmlns:p14="http://schemas.microsoft.com/office/powerpoint/2010/main" val="2627937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166382"/>
            <a:ext cx="9144000" cy="440815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chemeClr val="bg2">
                    <a:lumMod val="90000"/>
                    <a:alpha val="75000"/>
                  </a:schemeClr>
                </a:solidFill>
                <a:latin typeface="Lato Black"/>
                <a:cs typeface="Lato Black"/>
              </a:rPr>
              <a:t>Interrupted Time Series</a:t>
            </a:r>
            <a:endParaRPr lang="en-US" sz="5000" dirty="0">
              <a:solidFill>
                <a:schemeClr val="bg2">
                  <a:lumMod val="90000"/>
                  <a:alpha val="75000"/>
                </a:schemeClr>
              </a:solidFill>
              <a:latin typeface="Lato Black"/>
              <a:cs typeface="Lato Blac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574537"/>
            <a:ext cx="5907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>
                    <a:alpha val="25000"/>
                  </a:schemeClr>
                </a:solidFill>
                <a:latin typeface="Lato Hairline"/>
                <a:cs typeface="Lato Hairline"/>
              </a:rPr>
              <a:t>Ellison, et al</a:t>
            </a:r>
          </a:p>
          <a:p>
            <a:r>
              <a:rPr lang="en-US" dirty="0" smtClean="0">
                <a:solidFill>
                  <a:schemeClr val="bg2">
                    <a:alpha val="25000"/>
                  </a:schemeClr>
                </a:solidFill>
                <a:latin typeface="Lato Hairline"/>
                <a:cs typeface="Lato Hairline"/>
              </a:rPr>
              <a:t>A Prospective Controlled Trial of an Electronic Hand Hygiene Reminder System </a:t>
            </a:r>
            <a:endParaRPr lang="en-US" dirty="0">
              <a:solidFill>
                <a:schemeClr val="bg2">
                  <a:alpha val="25000"/>
                </a:schemeClr>
              </a:solidFill>
              <a:latin typeface="Lato Hairline"/>
              <a:cs typeface="Lato Hairline"/>
            </a:endParaRPr>
          </a:p>
        </p:txBody>
      </p:sp>
      <p:pic>
        <p:nvPicPr>
          <p:cNvPr id="6" name="Picture 5" descr="Figure-3-Interrupted-time-series-analysis-of-the-hand-hygiene-event-to-room-entryexi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840" y="1166381"/>
            <a:ext cx="6234497" cy="4408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418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EEECE1">
                    <a:lumMod val="90000"/>
                    <a:alpha val="75000"/>
                  </a:srgbClr>
                </a:solidFill>
                <a:latin typeface="Lato Black"/>
                <a:cs typeface="Lato Black"/>
              </a:rPr>
              <a:t>Interrupted Time Series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229722"/>
            <a:ext cx="59078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Hawton</a:t>
            </a:r>
            <a:r>
              <a:rPr lang="en-US" dirty="0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, et al</a:t>
            </a:r>
          </a:p>
          <a:p>
            <a:r>
              <a:rPr lang="en-US" dirty="0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Long term effect of reduced pack sizes of </a:t>
            </a:r>
            <a:r>
              <a:rPr lang="en-US" dirty="0" err="1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paracetamol</a:t>
            </a:r>
            <a:r>
              <a:rPr lang="en-US" dirty="0" smtClean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 on poisoning deaths and liver transplant activity in England and Wales: interrupted time series analyses</a:t>
            </a:r>
            <a:endParaRPr lang="en-US" dirty="0">
              <a:solidFill>
                <a:prstClr val="white">
                  <a:alpha val="25000"/>
                </a:prstClr>
              </a:solidFill>
              <a:latin typeface="Lato Hairline"/>
              <a:cs typeface="Lato Hairline"/>
            </a:endParaRPr>
          </a:p>
        </p:txBody>
      </p:sp>
      <p:pic>
        <p:nvPicPr>
          <p:cNvPr id="9" name="Picture 8" descr="F3.larg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87611"/>
            <a:ext cx="9144000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934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5187" y="151616"/>
            <a:ext cx="83537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EEECE1">
                    <a:lumMod val="90000"/>
                    <a:alpha val="75000"/>
                  </a:srgbClr>
                </a:solidFill>
                <a:latin typeface="Lato Black"/>
                <a:cs typeface="Lato Black"/>
              </a:rPr>
              <a:t>Interrupted Time Series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70296" y="6399480"/>
            <a:ext cx="5907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white">
                    <a:alpha val="25000"/>
                  </a:prstClr>
                </a:solidFill>
                <a:latin typeface="Lato Hairline"/>
                <a:cs typeface="Lato Hairline"/>
              </a:rPr>
              <a:t>@drewfustin | 2017.12.04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5187" y="1629745"/>
            <a:ext cx="83537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chemeClr val="bg2">
                    <a:alpha val="80000"/>
                  </a:schemeClr>
                </a:solidFill>
                <a:latin typeface="Lato Light"/>
                <a:cs typeface="Lato Light"/>
              </a:rPr>
              <a:t>So shaky, they’re called </a:t>
            </a:r>
          </a:p>
          <a:p>
            <a:r>
              <a:rPr lang="en-US" sz="5000" dirty="0" smtClean="0">
                <a:solidFill>
                  <a:schemeClr val="bg2">
                    <a:alpha val="80000"/>
                  </a:schemeClr>
                </a:solidFill>
                <a:latin typeface="Lato Black"/>
                <a:cs typeface="Lato Black"/>
              </a:rPr>
              <a:t>quasi-experiments</a:t>
            </a:r>
            <a:endParaRPr lang="en-US" sz="5000" dirty="0">
              <a:solidFill>
                <a:schemeClr val="bg2">
                  <a:alpha val="80000"/>
                </a:schemeClr>
              </a:solidFill>
              <a:latin typeface="Lato Black"/>
              <a:cs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val="1433624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9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1.xml><?xml version="1.0" encoding="utf-8"?>
<a:theme xmlns:a="http://schemas.openxmlformats.org/drawingml/2006/main" name="10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1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3.xml><?xml version="1.0" encoding="utf-8"?>
<a:theme xmlns:a="http://schemas.openxmlformats.org/drawingml/2006/main" name="1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599</Words>
  <Application>Microsoft Macintosh PowerPoint</Application>
  <PresentationFormat>On-screen Show (4:3)</PresentationFormat>
  <Paragraphs>131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13</vt:i4>
      </vt:variant>
      <vt:variant>
        <vt:lpstr>Slide Titles</vt:lpstr>
      </vt:variant>
      <vt:variant>
        <vt:i4>24</vt:i4>
      </vt:variant>
    </vt:vector>
  </HeadingPairs>
  <TitlesOfParts>
    <vt:vector size="37" baseType="lpstr">
      <vt:lpstr>Office Theme</vt:lpstr>
      <vt:lpstr>1_Office Theme</vt:lpstr>
      <vt:lpstr>2_Office Theme</vt:lpstr>
      <vt:lpstr>3_Office Theme</vt:lpstr>
      <vt:lpstr>4_Office Theme</vt:lpstr>
      <vt:lpstr>6_Office Theme</vt:lpstr>
      <vt:lpstr>5_Office Theme</vt:lpstr>
      <vt:lpstr>7_Office Theme</vt:lpstr>
      <vt:lpstr>8_Office Theme</vt:lpstr>
      <vt:lpstr>9_Office Theme</vt:lpstr>
      <vt:lpstr>10_Office Theme</vt:lpstr>
      <vt:lpstr>11_Office Theme</vt:lpstr>
      <vt:lpstr>12_Office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Automaton Data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Drew Fustin</dc:creator>
  <cp:lastModifiedBy>Drew Fustin</cp:lastModifiedBy>
  <cp:revision>22</cp:revision>
  <dcterms:created xsi:type="dcterms:W3CDTF">2017-12-04T20:17:06Z</dcterms:created>
  <dcterms:modified xsi:type="dcterms:W3CDTF">2017-12-04T23:48:30Z</dcterms:modified>
</cp:coreProperties>
</file>

<file path=docProps/thumbnail.jpeg>
</file>